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0" r:id="rId3"/>
    <p:sldId id="271" r:id="rId4"/>
    <p:sldId id="280" r:id="rId5"/>
    <p:sldId id="279" r:id="rId6"/>
    <p:sldId id="291" r:id="rId7"/>
    <p:sldId id="260" r:id="rId8"/>
    <p:sldId id="293" r:id="rId9"/>
    <p:sldId id="259" r:id="rId10"/>
    <p:sldId id="295" r:id="rId11"/>
    <p:sldId id="297" r:id="rId12"/>
    <p:sldId id="296" r:id="rId13"/>
    <p:sldId id="267" r:id="rId14"/>
    <p:sldId id="298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m Berigan" initials="LB" lastIdx="1" clrIdx="0">
    <p:extLst>
      <p:ext uri="{19B8F6BF-5375-455C-9EA6-DF929625EA0E}">
        <p15:presenceInfo xmlns:p15="http://schemas.microsoft.com/office/powerpoint/2012/main" userId="b424e30a7aea52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1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87447-8CC6-4AC4-9AF0-868EEEC8909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0AACF-E944-4B4C-BB8A-A12AE2E6A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0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 step: remove variables with almost no relevance to the response</a:t>
            </a:r>
          </a:p>
          <a:p>
            <a:r>
              <a:rPr lang="en-US" dirty="0"/>
              <a:t>Interpretation step: all variables which are important to the response, allowing for redundancy</a:t>
            </a:r>
          </a:p>
          <a:p>
            <a:r>
              <a:rPr lang="en-US" dirty="0"/>
              <a:t>Prediction step: Redundancy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2E303-11DE-4EB3-9BCF-00545FCA46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2E303-11DE-4EB3-9BCF-00545FCA46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04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46279D-C0C5-478D-82AB-A537361D0C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7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118A-51C4-4306-8041-6B0042C2B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6B857-CA52-4FD3-B12F-5A98A4516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3508E-03E1-423A-9953-80A62B3E0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4D824-B00F-4E05-A9D3-670937E9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59655-8EA9-43A6-90D6-79AC177A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3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C839-0856-48CE-8B4A-872C8BC6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5833E-3A4A-4051-B9D4-2656BEBAA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06EA1-6F6D-4192-88EA-65F1EAF8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F317A-8990-4713-84E5-3520072D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8B7C6-304D-4C0C-8F33-9CF9D3D5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0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69D94-7E05-4066-90A5-6E2A83102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4C72D-FC59-4F63-A90C-44D3B61B5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BDEC4-D3C3-4C36-A862-57595F38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E20C2-1AA2-4DA7-B9E1-FC52650B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0E4D7-75E1-485D-9B2F-B941DD37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0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539A-E047-404F-ACB3-A2538AA8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1232-EF35-48B5-91D4-83EF63124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A7FC2-1B24-4FDD-9EA0-5A5BC6FB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E3FB6-BD16-4386-8AA0-2098A361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D5B4-A404-43FF-A907-8AB72815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7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A8A5-5854-4F0A-85DA-850A1739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3DE77-1F0C-4C81-9776-44428821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5EFBE-7F56-4394-86C0-2AE344979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19153-35A7-49DA-9348-B3462BFC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470F6-D99E-417E-96EF-B1A824D2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1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C662-3793-4AF9-BA7D-A6A9F5AF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5656A-5F3F-476D-B77B-504340275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BE12-E138-4755-9BD2-366AFA5F0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F9F05-D3B4-4C10-90B3-142B4390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8DC1B-06F0-4E20-B9D7-C8DEA7734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E7D26-41C4-4805-9536-F19C6228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8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BF45-E3A7-49A9-9426-2A1CD6B4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81363-C3B4-4690-932F-F37FA46FD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B2965-7F97-4245-A6B4-55BB0EA66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E384F-51F8-4827-88B4-A42906593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E8CFF-D0B1-46BD-9449-A66053AE6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D49A4-048D-4717-91AD-E77D06E5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97CED-554F-4762-A924-D1C9A591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B7306-7DB3-43A5-A6FE-63A84985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6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9BE8-3670-41E4-BBD0-28EFA26F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BAD7A-A0D0-46D4-8751-F499FF0C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89C9-D21E-4FCA-B7BF-2F198131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760CC-CDE0-46D0-99E5-BB26A513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8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3E797-555F-456F-A885-9BC2B29FE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34550-322B-49E9-AC38-EB819361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7CEB3-B20F-4CE1-AE1D-7E3DEEE2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5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5891-E0FB-44EB-98E0-44F9CDD2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4E3F-654E-49DF-BAC4-9C0EC8A4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C8F79-A1D3-4D86-A429-D2475C3C9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972E4-0FA9-495D-831E-B21FEFD0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DD203-848C-4B30-A124-09F5066E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43ED9-42B4-4737-A680-A6C3BD98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EA50-C62A-4580-B511-46D019FB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57B0E-BB2F-43B6-8E53-87E828F38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B2B64-2CFD-4865-9EAC-99978E16B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F01D0-E234-4855-9130-57757567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E0907-9298-4B6D-8C76-3CCE9EB4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EFAB2-920F-471A-9122-7D38FE31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44DFB-6408-4F91-9802-4CD0050E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5AF60-6BAA-4181-838F-FB32A253D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260AE-A09B-4229-8878-C8C09AD34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CD9C5-8D76-414E-9320-314324263C7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B7BCD-254E-4BB4-BE87-6D53BE5D2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8900D-B024-47FC-B63C-D90F66BC0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161EF-DF4D-4C49-9922-E1CB150E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2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oodcock.shinyapps.io/woodcock_weighted_habita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hand holding a reptile with its mouth open&#10;&#10;Description automatically generated">
            <a:extLst>
              <a:ext uri="{FF2B5EF4-FFF2-40B4-BE49-F238E27FC236}">
                <a16:creationId xmlns:a16="http://schemas.microsoft.com/office/drawing/2014/main" id="{52ABDCBE-2461-465E-A1C1-09027852A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82F90-3225-4E80-B262-8DBACB17C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Woodcock Habitat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4BA3A-77E5-4477-8AD7-F8B180A02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Fourth quarterly update, 7/7/2021</a:t>
            </a:r>
          </a:p>
          <a:p>
            <a:pPr algn="l"/>
            <a:r>
              <a:rPr lang="en-US" sz="2000" dirty="0"/>
              <a:t>Liam Berigan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9234D-93D8-4E3E-B46B-8DD2EDACD72C}"/>
              </a:ext>
            </a:extLst>
          </p:cNvPr>
          <p:cNvSpPr txBox="1"/>
          <p:nvPr/>
        </p:nvSpPr>
        <p:spPr>
          <a:xfrm>
            <a:off x="304800" y="475488"/>
            <a:ext cx="1302327" cy="646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250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357EC8-2E27-4486-A515-58C49FC79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24" y="3660572"/>
            <a:ext cx="3054005" cy="305400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FC3C248-C031-4948-97CF-E9E64A82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525"/>
            <a:ext cx="3054005" cy="3054005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D3859224-DBA9-4F3E-A66D-443550C96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0573"/>
            <a:ext cx="3054005" cy="3054005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FCCF2C04-D356-48C2-814B-6040484E1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24" y="197525"/>
            <a:ext cx="3054005" cy="305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7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8C7E529-8E40-4B15-BC60-7CC24697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029" y="271029"/>
            <a:ext cx="6315941" cy="63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1BA1-FAC8-43A3-B5E1-4B0DDE5E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1685-8F09-4E87-820B-75ED92F6E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5B90BF"/>
                </a:solidFill>
                <a:effectLst/>
                <a:latin typeface="Open Sans" panose="020B0604020202020204" pitchFamily="34" charset="0"/>
                <a:hlinkClick r:id="rId2"/>
              </a:rPr>
              <a:t>woodcock.shinyapps.io/</a:t>
            </a:r>
            <a:r>
              <a:rPr lang="en-US" b="0" i="0" u="none" strike="noStrike" dirty="0" err="1">
                <a:solidFill>
                  <a:srgbClr val="5B90BF"/>
                </a:solidFill>
                <a:effectLst/>
                <a:latin typeface="Open Sans" panose="020B0604020202020204" pitchFamily="34" charset="0"/>
                <a:hlinkClick r:id="rId2"/>
              </a:rPr>
              <a:t>woodcock_weighted_habitat</a:t>
            </a:r>
            <a:r>
              <a:rPr lang="en-US" b="0" i="0" u="none" strike="noStrike" dirty="0">
                <a:solidFill>
                  <a:srgbClr val="5B90BF"/>
                </a:solidFill>
                <a:effectLst/>
                <a:latin typeface="Open Sans" panose="020B0604020202020204" pitchFamily="34" charset="0"/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9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AA72-2A55-424B-8604-1AB0AD0B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86FE-7738-4398-9800-48D4FEAF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July 2021</a:t>
            </a:r>
          </a:p>
          <a:p>
            <a:pPr lvl="1"/>
            <a:r>
              <a:rPr lang="en-US" dirty="0"/>
              <a:t>Beta versions of products complete</a:t>
            </a:r>
          </a:p>
          <a:p>
            <a:r>
              <a:rPr lang="en-US" dirty="0"/>
              <a:t>Feedback on Shiny app to be incorporated into the final product</a:t>
            </a:r>
          </a:p>
          <a:p>
            <a:pPr lvl="1"/>
            <a:r>
              <a:rPr lang="en-US" dirty="0"/>
              <a:t>By the end of July</a:t>
            </a:r>
          </a:p>
          <a:p>
            <a:r>
              <a:rPr lang="en-US" dirty="0"/>
              <a:t>Final shiny app/geodatabase</a:t>
            </a:r>
          </a:p>
          <a:p>
            <a:pPr lvl="1"/>
            <a:r>
              <a:rPr lang="en-US" dirty="0"/>
              <a:t>Mode of distribution?</a:t>
            </a:r>
          </a:p>
          <a:p>
            <a:r>
              <a:rPr lang="en-US" dirty="0"/>
              <a:t>Final report</a:t>
            </a:r>
          </a:p>
          <a:p>
            <a:r>
              <a:rPr lang="en-US" dirty="0"/>
              <a:t>Journal submission</a:t>
            </a:r>
          </a:p>
        </p:txBody>
      </p:sp>
    </p:spTree>
    <p:extLst>
      <p:ext uri="{BB962C8B-B14F-4D97-AF65-F5344CB8AC3E}">
        <p14:creationId xmlns:p14="http://schemas.microsoft.com/office/powerpoint/2010/main" val="3346049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BA44-C170-479F-A6C0-CE0CA6C4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181"/>
            <a:ext cx="10515600" cy="1325563"/>
          </a:xfrm>
        </p:spPr>
        <p:txBody>
          <a:bodyPr/>
          <a:lstStyle/>
          <a:p>
            <a:r>
              <a:rPr lang="en-US" dirty="0"/>
              <a:t>Wrap-up</a:t>
            </a:r>
          </a:p>
        </p:txBody>
      </p:sp>
      <p:pic>
        <p:nvPicPr>
          <p:cNvPr id="3" name="Picture 2" descr="A picture containing person, hand, frog, feeding&#10;&#10;Description automatically generated">
            <a:extLst>
              <a:ext uri="{FF2B5EF4-FFF2-40B4-BE49-F238E27FC236}">
                <a16:creationId xmlns:a16="http://schemas.microsoft.com/office/drawing/2014/main" id="{9EB9AD51-1939-4AD9-A279-8DF743DAB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95" y="1472744"/>
            <a:ext cx="6508610" cy="48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8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79F5-B304-4687-8DEA-9FB4F69C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A picture containing person, person, outdoor, snow&#10;&#10;Description automatically generated">
            <a:extLst>
              <a:ext uri="{FF2B5EF4-FFF2-40B4-BE49-F238E27FC236}">
                <a16:creationId xmlns:a16="http://schemas.microsoft.com/office/drawing/2014/main" id="{776AA690-B2EB-4143-B27B-DE1099FC9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11" name="Picture 10" descr="A picture containing person, indoor, person, holding&#10;&#10;Description automatically generated">
            <a:extLst>
              <a:ext uri="{FF2B5EF4-FFF2-40B4-BE49-F238E27FC236}">
                <a16:creationId xmlns:a16="http://schemas.microsoft.com/office/drawing/2014/main" id="{58BC527F-6FC5-4E4C-A345-5A84C760C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5434" y="3398945"/>
            <a:ext cx="3174877" cy="2381158"/>
          </a:xfrm>
          <a:prstGeom prst="rect">
            <a:avLst/>
          </a:prstGeom>
        </p:spPr>
      </p:pic>
      <p:pic>
        <p:nvPicPr>
          <p:cNvPr id="15" name="Picture 14" descr="A picture containing person, person, indoor, cutting&#10;&#10;Description automatically generated">
            <a:extLst>
              <a:ext uri="{FF2B5EF4-FFF2-40B4-BE49-F238E27FC236}">
                <a16:creationId xmlns:a16="http://schemas.microsoft.com/office/drawing/2014/main" id="{838E096E-D906-4029-80A2-E7443BBAA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49" y="3001019"/>
            <a:ext cx="2381958" cy="31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2D66-F12D-4E54-85A1-0E643BD5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initial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63777-D3D1-47DA-95E5-EC6D4B764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“Differences between breeding and stopover habitat”</a:t>
            </a:r>
          </a:p>
          <a:p>
            <a:r>
              <a:rPr lang="en-US" dirty="0"/>
              <a:t>“Migratory connectivity through Pennsylvania”</a:t>
            </a:r>
          </a:p>
          <a:p>
            <a:r>
              <a:rPr lang="en-US" dirty="0"/>
              <a:t>“Managing for resilient </a:t>
            </a:r>
            <a:r>
              <a:rPr lang="en-US" dirty="0" err="1"/>
              <a:t>gamelands</a:t>
            </a:r>
            <a:r>
              <a:rPr lang="en-US" dirty="0"/>
              <a:t>”</a:t>
            </a:r>
          </a:p>
          <a:p>
            <a:r>
              <a:rPr lang="en-US" dirty="0"/>
              <a:t>“Is urban light pollution affecting stopovers?”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5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9197-146A-460D-849A-7E0499F0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the models since last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2B20C-9F01-4702-91C7-B8164A595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New variables</a:t>
            </a:r>
          </a:p>
          <a:p>
            <a:pPr lvl="1"/>
            <a:r>
              <a:rPr lang="en-US" dirty="0"/>
              <a:t>500m and 10km landscape metrics</a:t>
            </a:r>
          </a:p>
          <a:p>
            <a:pPr lvl="1"/>
            <a:r>
              <a:rPr lang="en-US" dirty="0"/>
              <a:t>Succession class (LANDFIRE derived), ecoregions</a:t>
            </a:r>
          </a:p>
          <a:p>
            <a:r>
              <a:rPr lang="en-US" dirty="0"/>
              <a:t>New data</a:t>
            </a:r>
          </a:p>
          <a:p>
            <a:pPr lvl="1"/>
            <a:r>
              <a:rPr lang="en-US" dirty="0"/>
              <a:t>Migratory: Spring 2021 stopover locations</a:t>
            </a:r>
          </a:p>
          <a:p>
            <a:pPr lvl="1"/>
            <a:r>
              <a:rPr lang="en-US" dirty="0"/>
              <a:t>Residential: State woodcock surveys</a:t>
            </a:r>
          </a:p>
          <a:p>
            <a:r>
              <a:rPr lang="en-US" dirty="0"/>
              <a:t>New method for variable selection</a:t>
            </a:r>
          </a:p>
          <a:p>
            <a:pPr lvl="1"/>
            <a:r>
              <a:rPr lang="en-US" dirty="0"/>
              <a:t>Incorporate parsimony into the models</a:t>
            </a:r>
          </a:p>
          <a:p>
            <a:pPr lvl="1"/>
            <a:r>
              <a:rPr lang="en-US" dirty="0"/>
              <a:t>Evaluate variable importance</a:t>
            </a:r>
          </a:p>
          <a:p>
            <a:r>
              <a:rPr lang="en-US" dirty="0"/>
              <a:t>Incorporation into a Shiny app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2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A98-E3F7-472F-8E0C-B9BD1CD4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habitat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6C47-D035-4FA1-9099-912FEB5FA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4207" cy="4351338"/>
          </a:xfrm>
        </p:spPr>
        <p:txBody>
          <a:bodyPr/>
          <a:lstStyle/>
          <a:p>
            <a:r>
              <a:rPr lang="en-US" sz="3200" dirty="0"/>
              <a:t>AUC is: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 method for evaluating the accuracy of a predictive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The probability of correctly ranking a used/available pair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A7414A-7F1E-4FC1-A54F-F7339BCBBA6D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838199" y="4001294"/>
            <a:ext cx="105156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F462163-0A0B-4683-870F-012617DBF1DE}"/>
              </a:ext>
            </a:extLst>
          </p:cNvPr>
          <p:cNvSpPr/>
          <p:nvPr/>
        </p:nvSpPr>
        <p:spPr>
          <a:xfrm>
            <a:off x="1394084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DB03E-A61E-4958-9A86-377F20B757F3}"/>
              </a:ext>
            </a:extLst>
          </p:cNvPr>
          <p:cNvSpPr/>
          <p:nvPr/>
        </p:nvSpPr>
        <p:spPr>
          <a:xfrm>
            <a:off x="585615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F5C31-908A-4547-9EF3-38F412C77F02}"/>
              </a:ext>
            </a:extLst>
          </p:cNvPr>
          <p:cNvSpPr/>
          <p:nvPr/>
        </p:nvSpPr>
        <p:spPr>
          <a:xfrm>
            <a:off x="1079791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A10E6-B542-4339-8505-55AD2A6CCC06}"/>
              </a:ext>
            </a:extLst>
          </p:cNvPr>
          <p:cNvSpPr txBox="1"/>
          <p:nvPr/>
        </p:nvSpPr>
        <p:spPr>
          <a:xfrm>
            <a:off x="944379" y="4271162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wrong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07C8E-9CDD-41BB-A35A-19EE3739B8FF}"/>
              </a:ext>
            </a:extLst>
          </p:cNvPr>
          <p:cNvSpPr txBox="1"/>
          <p:nvPr/>
        </p:nvSpPr>
        <p:spPr>
          <a:xfrm>
            <a:off x="10348211" y="4300729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856DC-1E4F-4AB8-BF08-E667E410BF22}"/>
              </a:ext>
            </a:extLst>
          </p:cNvPr>
          <p:cNvSpPr txBox="1"/>
          <p:nvPr/>
        </p:nvSpPr>
        <p:spPr>
          <a:xfrm>
            <a:off x="5336496" y="4300729"/>
            <a:ext cx="124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“Coin flip”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668274F-C88D-4C34-A50D-70DAB7BBFD5F}"/>
              </a:ext>
            </a:extLst>
          </p:cNvPr>
          <p:cNvSpPr/>
          <p:nvPr/>
        </p:nvSpPr>
        <p:spPr>
          <a:xfrm rot="16200000">
            <a:off x="7474999" y="3496769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F3707-BCE8-4BE0-8AA3-9C9EDCE98297}"/>
              </a:ext>
            </a:extLst>
          </p:cNvPr>
          <p:cNvSpPr txBox="1"/>
          <p:nvPr/>
        </p:nvSpPr>
        <p:spPr>
          <a:xfrm>
            <a:off x="7129937" y="4732827"/>
            <a:ext cx="147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 – 0.75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model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49AF05C-0625-4E2E-9057-6F6DE09942DA}"/>
              </a:ext>
            </a:extLst>
          </p:cNvPr>
          <p:cNvSpPr/>
          <p:nvPr/>
        </p:nvSpPr>
        <p:spPr>
          <a:xfrm rot="16200000">
            <a:off x="9269461" y="3496768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00164-3F68-460D-A5FC-43C0FF2CE250}"/>
              </a:ext>
            </a:extLst>
          </p:cNvPr>
          <p:cNvSpPr txBox="1"/>
          <p:nvPr/>
        </p:nvSpPr>
        <p:spPr>
          <a:xfrm>
            <a:off x="8683594" y="4743752"/>
            <a:ext cx="166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– 0.95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model</a:t>
            </a:r>
          </a:p>
        </p:txBody>
      </p:sp>
    </p:spTree>
    <p:extLst>
      <p:ext uri="{BB962C8B-B14F-4D97-AF65-F5344CB8AC3E}">
        <p14:creationId xmlns:p14="http://schemas.microsoft.com/office/powerpoint/2010/main" val="310102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A98-E3F7-472F-8E0C-B9BD1CD4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migratory model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A7414A-7F1E-4FC1-A54F-F7339BCBBA6D}"/>
              </a:ext>
            </a:extLst>
          </p:cNvPr>
          <p:cNvCxnSpPr>
            <a:cxnSpLocks/>
          </p:cNvCxnSpPr>
          <p:nvPr/>
        </p:nvCxnSpPr>
        <p:spPr>
          <a:xfrm>
            <a:off x="838199" y="4001294"/>
            <a:ext cx="105156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F462163-0A0B-4683-870F-012617DBF1DE}"/>
              </a:ext>
            </a:extLst>
          </p:cNvPr>
          <p:cNvSpPr/>
          <p:nvPr/>
        </p:nvSpPr>
        <p:spPr>
          <a:xfrm>
            <a:off x="1394084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DB03E-A61E-4958-9A86-377F20B757F3}"/>
              </a:ext>
            </a:extLst>
          </p:cNvPr>
          <p:cNvSpPr/>
          <p:nvPr/>
        </p:nvSpPr>
        <p:spPr>
          <a:xfrm>
            <a:off x="585615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F5C31-908A-4547-9EF3-38F412C77F02}"/>
              </a:ext>
            </a:extLst>
          </p:cNvPr>
          <p:cNvSpPr/>
          <p:nvPr/>
        </p:nvSpPr>
        <p:spPr>
          <a:xfrm>
            <a:off x="1079791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A10E6-B542-4339-8505-55AD2A6CCC06}"/>
              </a:ext>
            </a:extLst>
          </p:cNvPr>
          <p:cNvSpPr txBox="1"/>
          <p:nvPr/>
        </p:nvSpPr>
        <p:spPr>
          <a:xfrm>
            <a:off x="944379" y="4271162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wrong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07C8E-9CDD-41BB-A35A-19EE3739B8FF}"/>
              </a:ext>
            </a:extLst>
          </p:cNvPr>
          <p:cNvSpPr txBox="1"/>
          <p:nvPr/>
        </p:nvSpPr>
        <p:spPr>
          <a:xfrm>
            <a:off x="10348211" y="4300729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856DC-1E4F-4AB8-BF08-E667E410BF22}"/>
              </a:ext>
            </a:extLst>
          </p:cNvPr>
          <p:cNvSpPr txBox="1"/>
          <p:nvPr/>
        </p:nvSpPr>
        <p:spPr>
          <a:xfrm>
            <a:off x="5336496" y="4300729"/>
            <a:ext cx="124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“Coin flip”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668274F-C88D-4C34-A50D-70DAB7BBFD5F}"/>
              </a:ext>
            </a:extLst>
          </p:cNvPr>
          <p:cNvSpPr/>
          <p:nvPr/>
        </p:nvSpPr>
        <p:spPr>
          <a:xfrm rot="16200000">
            <a:off x="7474999" y="3496769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F3707-BCE8-4BE0-8AA3-9C9EDCE98297}"/>
              </a:ext>
            </a:extLst>
          </p:cNvPr>
          <p:cNvSpPr txBox="1"/>
          <p:nvPr/>
        </p:nvSpPr>
        <p:spPr>
          <a:xfrm>
            <a:off x="7129937" y="4732827"/>
            <a:ext cx="147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 – 0.75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model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49AF05C-0625-4E2E-9057-6F6DE09942DA}"/>
              </a:ext>
            </a:extLst>
          </p:cNvPr>
          <p:cNvSpPr/>
          <p:nvPr/>
        </p:nvSpPr>
        <p:spPr>
          <a:xfrm rot="16200000">
            <a:off x="9269461" y="3496768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00164-3F68-460D-A5FC-43C0FF2CE250}"/>
              </a:ext>
            </a:extLst>
          </p:cNvPr>
          <p:cNvSpPr txBox="1"/>
          <p:nvPr/>
        </p:nvSpPr>
        <p:spPr>
          <a:xfrm>
            <a:off x="8683594" y="4743752"/>
            <a:ext cx="166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– 0.95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0579F-111A-4117-94A6-1D0AE272E389}"/>
              </a:ext>
            </a:extLst>
          </p:cNvPr>
          <p:cNvSpPr txBox="1"/>
          <p:nvPr/>
        </p:nvSpPr>
        <p:spPr>
          <a:xfrm>
            <a:off x="8398077" y="2755714"/>
            <a:ext cx="1366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Final migratory model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69B5C84B-CF8C-4C6E-8E52-E1B0B16E4D5A}"/>
              </a:ext>
            </a:extLst>
          </p:cNvPr>
          <p:cNvSpPr/>
          <p:nvPr/>
        </p:nvSpPr>
        <p:spPr>
          <a:xfrm>
            <a:off x="8976641" y="3866357"/>
            <a:ext cx="208933" cy="208933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1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A98-E3F7-472F-8E0C-B9BD1CD4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residential model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A7414A-7F1E-4FC1-A54F-F7339BCBBA6D}"/>
              </a:ext>
            </a:extLst>
          </p:cNvPr>
          <p:cNvCxnSpPr>
            <a:cxnSpLocks/>
          </p:cNvCxnSpPr>
          <p:nvPr/>
        </p:nvCxnSpPr>
        <p:spPr>
          <a:xfrm>
            <a:off x="838199" y="4001294"/>
            <a:ext cx="105156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F462163-0A0B-4683-870F-012617DBF1DE}"/>
              </a:ext>
            </a:extLst>
          </p:cNvPr>
          <p:cNvSpPr/>
          <p:nvPr/>
        </p:nvSpPr>
        <p:spPr>
          <a:xfrm>
            <a:off x="1394084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DB03E-A61E-4958-9A86-377F20B757F3}"/>
              </a:ext>
            </a:extLst>
          </p:cNvPr>
          <p:cNvSpPr/>
          <p:nvPr/>
        </p:nvSpPr>
        <p:spPr>
          <a:xfrm>
            <a:off x="585615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F5C31-908A-4547-9EF3-38F412C77F02}"/>
              </a:ext>
            </a:extLst>
          </p:cNvPr>
          <p:cNvSpPr/>
          <p:nvPr/>
        </p:nvSpPr>
        <p:spPr>
          <a:xfrm>
            <a:off x="10797916" y="3866357"/>
            <a:ext cx="209863" cy="269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A10E6-B542-4339-8505-55AD2A6CCC06}"/>
              </a:ext>
            </a:extLst>
          </p:cNvPr>
          <p:cNvSpPr txBox="1"/>
          <p:nvPr/>
        </p:nvSpPr>
        <p:spPr>
          <a:xfrm>
            <a:off x="944379" y="4271162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wrong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07C8E-9CDD-41BB-A35A-19EE3739B8FF}"/>
              </a:ext>
            </a:extLst>
          </p:cNvPr>
          <p:cNvSpPr txBox="1"/>
          <p:nvPr/>
        </p:nvSpPr>
        <p:spPr>
          <a:xfrm>
            <a:off x="10348211" y="4300729"/>
            <a:ext cx="110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856DC-1E4F-4AB8-BF08-E667E410BF22}"/>
              </a:ext>
            </a:extLst>
          </p:cNvPr>
          <p:cNvSpPr txBox="1"/>
          <p:nvPr/>
        </p:nvSpPr>
        <p:spPr>
          <a:xfrm>
            <a:off x="5336496" y="4300729"/>
            <a:ext cx="124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 AUC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“Coin flip”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668274F-C88D-4C34-A50D-70DAB7BBFD5F}"/>
              </a:ext>
            </a:extLst>
          </p:cNvPr>
          <p:cNvSpPr/>
          <p:nvPr/>
        </p:nvSpPr>
        <p:spPr>
          <a:xfrm rot="16200000">
            <a:off x="7474999" y="3496769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F3707-BCE8-4BE0-8AA3-9C9EDCE98297}"/>
              </a:ext>
            </a:extLst>
          </p:cNvPr>
          <p:cNvSpPr txBox="1"/>
          <p:nvPr/>
        </p:nvSpPr>
        <p:spPr>
          <a:xfrm>
            <a:off x="7129937" y="4732827"/>
            <a:ext cx="147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 – 0.75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model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49AF05C-0625-4E2E-9057-6F6DE09942DA}"/>
              </a:ext>
            </a:extLst>
          </p:cNvPr>
          <p:cNvSpPr/>
          <p:nvPr/>
        </p:nvSpPr>
        <p:spPr>
          <a:xfrm rot="16200000">
            <a:off x="9269461" y="3496768"/>
            <a:ext cx="539198" cy="1729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00164-3F68-460D-A5FC-43C0FF2CE250}"/>
              </a:ext>
            </a:extLst>
          </p:cNvPr>
          <p:cNvSpPr txBox="1"/>
          <p:nvPr/>
        </p:nvSpPr>
        <p:spPr>
          <a:xfrm>
            <a:off x="8683594" y="4743752"/>
            <a:ext cx="166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– 0.95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EFC781-8C90-491A-A350-E2C24A107A9B}"/>
              </a:ext>
            </a:extLst>
          </p:cNvPr>
          <p:cNvSpPr txBox="1"/>
          <p:nvPr/>
        </p:nvSpPr>
        <p:spPr>
          <a:xfrm>
            <a:off x="7061567" y="2641235"/>
            <a:ext cx="1366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 residential model</a:t>
            </a:r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C57B7887-85E0-4096-970E-6A60E2FEF22F}"/>
              </a:ext>
            </a:extLst>
          </p:cNvPr>
          <p:cNvSpPr/>
          <p:nvPr/>
        </p:nvSpPr>
        <p:spPr>
          <a:xfrm>
            <a:off x="7640131" y="3867029"/>
            <a:ext cx="208933" cy="208933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F914E5-7138-49FF-BC90-42E26477E342}"/>
              </a:ext>
            </a:extLst>
          </p:cNvPr>
          <p:cNvSpPr/>
          <p:nvPr/>
        </p:nvSpPr>
        <p:spPr>
          <a:xfrm>
            <a:off x="8146077" y="3920801"/>
            <a:ext cx="757441" cy="1579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198E41A4-AE50-45E3-BEC9-7C05252ECE1C}"/>
              </a:ext>
            </a:extLst>
          </p:cNvPr>
          <p:cNvSpPr/>
          <p:nvPr/>
        </p:nvSpPr>
        <p:spPr>
          <a:xfrm>
            <a:off x="9151736" y="3866357"/>
            <a:ext cx="208933" cy="208933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AF96E9-0BB8-4C80-A430-5440F7B15A67}"/>
              </a:ext>
            </a:extLst>
          </p:cNvPr>
          <p:cNvSpPr txBox="1"/>
          <p:nvPr/>
        </p:nvSpPr>
        <p:spPr>
          <a:xfrm>
            <a:off x="8603281" y="2699134"/>
            <a:ext cx="1366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0.83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Final re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sidential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4834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6974337-677F-4BEE-806C-1495A55D1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109133"/>
              </p:ext>
            </p:extLst>
          </p:nvPr>
        </p:nvGraphicFramePr>
        <p:xfrm>
          <a:off x="778090" y="439420"/>
          <a:ext cx="10635819" cy="5400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51650">
                  <a:extLst>
                    <a:ext uri="{9D8B030D-6E8A-4147-A177-3AD203B41FA5}">
                      <a16:colId xmlns:a16="http://schemas.microsoft.com/office/drawing/2014/main" val="921264420"/>
                    </a:ext>
                  </a:extLst>
                </a:gridCol>
                <a:gridCol w="1651650">
                  <a:extLst>
                    <a:ext uri="{9D8B030D-6E8A-4147-A177-3AD203B41FA5}">
                      <a16:colId xmlns:a16="http://schemas.microsoft.com/office/drawing/2014/main" val="3517189950"/>
                    </a:ext>
                  </a:extLst>
                </a:gridCol>
                <a:gridCol w="2645231">
                  <a:extLst>
                    <a:ext uri="{9D8B030D-6E8A-4147-A177-3AD203B41FA5}">
                      <a16:colId xmlns:a16="http://schemas.microsoft.com/office/drawing/2014/main" val="425953804"/>
                    </a:ext>
                  </a:extLst>
                </a:gridCol>
                <a:gridCol w="2470599">
                  <a:extLst>
                    <a:ext uri="{9D8B030D-6E8A-4147-A177-3AD203B41FA5}">
                      <a16:colId xmlns:a16="http://schemas.microsoft.com/office/drawing/2014/main" val="532649225"/>
                    </a:ext>
                  </a:extLst>
                </a:gridCol>
                <a:gridCol w="2216689">
                  <a:extLst>
                    <a:ext uri="{9D8B030D-6E8A-4147-A177-3AD203B41FA5}">
                      <a16:colId xmlns:a16="http://schemas.microsoft.com/office/drawing/2014/main" val="340920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Full 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0.78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AUC)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Relevance (same 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 (0.64 AUC)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Parsimony (no AUC)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392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Landscape (500m)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AI, Cohesion, ED, % Forest, % Agri, % 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Cohesion, %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%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99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Landscape (1km)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AI, Cohesion, ED, % Forest, % Agri, % 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Cohesion, %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27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Landscape (5km)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AI, Cohesion, ED, % Forest, % Agri, % 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Cohesion, %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10184"/>
                  </a:ext>
                </a:extLst>
              </a:tr>
              <a:tr h="140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Landscape (10km)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AI, Cohesion, ED, % Forest, % Agri, % 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726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Forest, Successional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425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Geography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Elevation, Slope, Ecoregions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893710"/>
                  </a:ext>
                </a:extLst>
              </a:tr>
              <a:tr h="141955">
                <a:tc>
                  <a:txBody>
                    <a:bodyPr/>
                    <a:lstStyle/>
                    <a:p>
                      <a:r>
                        <a:rPr lang="en-US" sz="1600" dirty="0"/>
                        <a:t>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Drainage, TWI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9995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FBB762-403E-437C-8386-BEA364FC86EC}"/>
              </a:ext>
            </a:extLst>
          </p:cNvPr>
          <p:cNvSpPr txBox="1"/>
          <p:nvPr/>
        </p:nvSpPr>
        <p:spPr>
          <a:xfrm>
            <a:off x="1248144" y="0"/>
            <a:ext cx="61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Migratory model</a:t>
            </a:r>
          </a:p>
        </p:txBody>
      </p:sp>
    </p:spTree>
    <p:extLst>
      <p:ext uri="{BB962C8B-B14F-4D97-AF65-F5344CB8AC3E}">
        <p14:creationId xmlns:p14="http://schemas.microsoft.com/office/powerpoint/2010/main" val="312099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36248EF-7389-4B17-9415-406E27C53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39" y="443124"/>
            <a:ext cx="4837119" cy="2985876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C991B463-EB56-4776-BC82-702F04C72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40" y="3777729"/>
            <a:ext cx="4837119" cy="29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5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6974337-677F-4BEE-806C-1495A55D1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317210"/>
              </p:ext>
            </p:extLst>
          </p:nvPr>
        </p:nvGraphicFramePr>
        <p:xfrm>
          <a:off x="748480" y="439420"/>
          <a:ext cx="10695040" cy="5735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51650">
                  <a:extLst>
                    <a:ext uri="{9D8B030D-6E8A-4147-A177-3AD203B41FA5}">
                      <a16:colId xmlns:a16="http://schemas.microsoft.com/office/drawing/2014/main" val="921264420"/>
                    </a:ext>
                  </a:extLst>
                </a:gridCol>
                <a:gridCol w="1651650">
                  <a:extLst>
                    <a:ext uri="{9D8B030D-6E8A-4147-A177-3AD203B41FA5}">
                      <a16:colId xmlns:a16="http://schemas.microsoft.com/office/drawing/2014/main" val="3517189950"/>
                    </a:ext>
                  </a:extLst>
                </a:gridCol>
                <a:gridCol w="2493736">
                  <a:extLst>
                    <a:ext uri="{9D8B030D-6E8A-4147-A177-3AD203B41FA5}">
                      <a16:colId xmlns:a16="http://schemas.microsoft.com/office/drawing/2014/main" val="425953804"/>
                    </a:ext>
                  </a:extLst>
                </a:gridCol>
                <a:gridCol w="2621334">
                  <a:extLst>
                    <a:ext uri="{9D8B030D-6E8A-4147-A177-3AD203B41FA5}">
                      <a16:colId xmlns:a16="http://schemas.microsoft.com/office/drawing/2014/main" val="532649225"/>
                    </a:ext>
                  </a:extLst>
                </a:gridCol>
                <a:gridCol w="2276670">
                  <a:extLst>
                    <a:ext uri="{9D8B030D-6E8A-4147-A177-3AD203B41FA5}">
                      <a16:colId xmlns:a16="http://schemas.microsoft.com/office/drawing/2014/main" val="340920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(0.82 AUC)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Relevance (same 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Importance (0.83 AUC)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Parsimony (0.81 AUC)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392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Landscape (500m)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AI, Cohesion, ED, % Forest, % Agri, % 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99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Landscape (1km)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AI, Cohesion, ED, % Forest, % Agri, % 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% Agri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27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Landscape (5km)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AI, Cohesion, ED, % Forest, % Agri, % 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Cohesion, % Forest, % Agri, % 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Cohesion, % Forest, % Agri, % Dev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10184"/>
                  </a:ext>
                </a:extLst>
              </a:tr>
              <a:tr h="140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Landscape (10km)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AI, Cohesion, ED, % Forest, % Agri, % 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AI, Cohesion, % Agri, %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Cohesion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726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Forest, Successional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425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Geography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Elevation, Slope, Ecoregions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Elevation, Ecoregions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Ecoregions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893710"/>
                  </a:ext>
                </a:extLst>
              </a:tr>
              <a:tr h="141955">
                <a:tc>
                  <a:txBody>
                    <a:bodyPr/>
                    <a:lstStyle/>
                    <a:p>
                      <a:r>
                        <a:rPr lang="en-US" sz="1600" dirty="0"/>
                        <a:t>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Drainage, TWI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999532"/>
                  </a:ext>
                </a:extLst>
              </a:tr>
              <a:tr h="194173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Survey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Survey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Survey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4063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FBB762-403E-437C-8386-BEA364FC86EC}"/>
              </a:ext>
            </a:extLst>
          </p:cNvPr>
          <p:cNvSpPr txBox="1"/>
          <p:nvPr/>
        </p:nvSpPr>
        <p:spPr>
          <a:xfrm>
            <a:off x="1248144" y="0"/>
            <a:ext cx="686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Residential model</a:t>
            </a:r>
          </a:p>
        </p:txBody>
      </p:sp>
    </p:spTree>
    <p:extLst>
      <p:ext uri="{BB962C8B-B14F-4D97-AF65-F5344CB8AC3E}">
        <p14:creationId xmlns:p14="http://schemas.microsoft.com/office/powerpoint/2010/main" val="339754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598</Words>
  <Application>Microsoft Office PowerPoint</Application>
  <PresentationFormat>Widescreen</PresentationFormat>
  <Paragraphs>150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Office Theme</vt:lpstr>
      <vt:lpstr>Woodcock Habitat Modeling</vt:lpstr>
      <vt:lpstr>Review of initial interests</vt:lpstr>
      <vt:lpstr>Changes to the models since last meeting</vt:lpstr>
      <vt:lpstr>Evaluating habitat models</vt:lpstr>
      <vt:lpstr>Evaluating the migratory model</vt:lpstr>
      <vt:lpstr>Evaluating the residential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Shiny application</vt:lpstr>
      <vt:lpstr>Next steps timeline</vt:lpstr>
      <vt:lpstr>Wrap-up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Berigan</dc:creator>
  <cp:lastModifiedBy>Liam Berigan</cp:lastModifiedBy>
  <cp:revision>23</cp:revision>
  <dcterms:created xsi:type="dcterms:W3CDTF">2021-07-05T14:50:22Z</dcterms:created>
  <dcterms:modified xsi:type="dcterms:W3CDTF">2021-07-07T16:55:16Z</dcterms:modified>
</cp:coreProperties>
</file>